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100"/>
  </p:notesMasterIdLst>
  <p:sldIdLst>
    <p:sldId id="256" r:id="rId3"/>
    <p:sldId id="257" r:id="rId4"/>
    <p:sldId id="259" r:id="rId5"/>
    <p:sldId id="262" r:id="rId6"/>
    <p:sldId id="263" r:id="rId7"/>
    <p:sldId id="264" r:id="rId8"/>
    <p:sldId id="267" r:id="rId9"/>
    <p:sldId id="397" r:id="rId10"/>
    <p:sldId id="268" r:id="rId11"/>
    <p:sldId id="269" r:id="rId12"/>
    <p:sldId id="270" r:id="rId13"/>
    <p:sldId id="374" r:id="rId14"/>
    <p:sldId id="375" r:id="rId15"/>
    <p:sldId id="388" r:id="rId16"/>
    <p:sldId id="376" r:id="rId17"/>
    <p:sldId id="395" r:id="rId18"/>
    <p:sldId id="377" r:id="rId19"/>
    <p:sldId id="276" r:id="rId20"/>
    <p:sldId id="277" r:id="rId21"/>
    <p:sldId id="278" r:id="rId22"/>
    <p:sldId id="279" r:id="rId23"/>
    <p:sldId id="280" r:id="rId24"/>
    <p:sldId id="281" r:id="rId25"/>
    <p:sldId id="298" r:id="rId26"/>
    <p:sldId id="299" r:id="rId27"/>
    <p:sldId id="300" r:id="rId28"/>
    <p:sldId id="301" r:id="rId29"/>
    <p:sldId id="303" r:id="rId30"/>
    <p:sldId id="304" r:id="rId31"/>
    <p:sldId id="308" r:id="rId32"/>
    <p:sldId id="306" r:id="rId33"/>
    <p:sldId id="398" r:id="rId34"/>
    <p:sldId id="309" r:id="rId35"/>
    <p:sldId id="310" r:id="rId36"/>
    <p:sldId id="311" r:id="rId37"/>
    <p:sldId id="312" r:id="rId38"/>
    <p:sldId id="313" r:id="rId39"/>
    <p:sldId id="314" r:id="rId40"/>
    <p:sldId id="315" r:id="rId41"/>
    <p:sldId id="399" r:id="rId42"/>
    <p:sldId id="316" r:id="rId43"/>
    <p:sldId id="380" r:id="rId44"/>
    <p:sldId id="386" r:id="rId45"/>
    <p:sldId id="317" r:id="rId46"/>
    <p:sldId id="318" r:id="rId47"/>
    <p:sldId id="319" r:id="rId48"/>
    <p:sldId id="320" r:id="rId49"/>
    <p:sldId id="396"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7" r:id="rId75"/>
    <p:sldId id="389" r:id="rId76"/>
    <p:sldId id="381" r:id="rId77"/>
    <p:sldId id="382" r:id="rId78"/>
    <p:sldId id="350" r:id="rId79"/>
    <p:sldId id="351" r:id="rId80"/>
    <p:sldId id="352" r:id="rId81"/>
    <p:sldId id="354" r:id="rId82"/>
    <p:sldId id="355" r:id="rId83"/>
    <p:sldId id="356" r:id="rId84"/>
    <p:sldId id="357" r:id="rId85"/>
    <p:sldId id="358" r:id="rId86"/>
    <p:sldId id="383" r:id="rId87"/>
    <p:sldId id="359" r:id="rId88"/>
    <p:sldId id="360" r:id="rId89"/>
    <p:sldId id="361" r:id="rId90"/>
    <p:sldId id="390" r:id="rId91"/>
    <p:sldId id="391" r:id="rId92"/>
    <p:sldId id="392" r:id="rId93"/>
    <p:sldId id="393" r:id="rId94"/>
    <p:sldId id="363" r:id="rId95"/>
    <p:sldId id="364" r:id="rId96"/>
    <p:sldId id="365" r:id="rId97"/>
    <p:sldId id="366" r:id="rId98"/>
    <p:sldId id="367" r:id="rId9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24"/>
    <p:restoredTop sz="88986" autoAdjust="0"/>
  </p:normalViewPr>
  <p:slideViewPr>
    <p:cSldViewPr snapToGrid="0" snapToObjects="1">
      <p:cViewPr varScale="1">
        <p:scale>
          <a:sx n="115" d="100"/>
          <a:sy n="115" d="100"/>
        </p:scale>
        <p:origin x="752" y="1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extLst>
      <p:ext uri="{BB962C8B-B14F-4D97-AF65-F5344CB8AC3E}">
        <p14:creationId xmlns:p14="http://schemas.microsoft.com/office/powerpoint/2010/main" val="283551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mcminn/AU-data-spring20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shmcminn/AU-data-spring2019"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forms.gle/X16XvZ7PDbxKnQhu6"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Data-Driven Journalism</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US" dirty="0"/>
              <a:t>American University</a:t>
            </a:r>
            <a:endParaRPr dirty="0"/>
          </a:p>
          <a:p>
            <a:pPr marL="0" lvl="0" indent="0" rtl="0">
              <a:spcBef>
                <a:spcPts val="0"/>
              </a:spcBef>
              <a:spcAft>
                <a:spcPts val="0"/>
              </a:spcAft>
              <a:buNone/>
            </a:pPr>
            <a:r>
              <a:rPr lang="en-US" dirty="0"/>
              <a:t>Sean McMinn</a:t>
            </a:r>
            <a:endParaRPr dirty="0"/>
          </a:p>
          <a:p>
            <a:pPr marL="0" lvl="0" indent="0"/>
            <a:r>
              <a:rPr lang="en-US" sz="2400" dirty="0">
                <a:hlinkClick r:id="rId3"/>
              </a:rPr>
              <a:t>https://github.com/shmcminn/AU-data-spring2019</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4800" dirty="0"/>
              <a:t>… the president of the United States sent a tweet.</a:t>
            </a:r>
          </a:p>
          <a:p>
            <a:pPr marL="0" lvl="0" indent="0" algn="r" rtl="0">
              <a:spcBef>
                <a:spcPts val="0"/>
              </a:spcBef>
              <a:spcAft>
                <a:spcPts val="1600"/>
              </a:spcAft>
              <a:buNone/>
            </a:pPr>
            <a:r>
              <a:rPr lang="en-US" sz="4800" dirty="0"/>
              <a:t>(!)</a:t>
            </a:r>
            <a:endParaRPr sz="4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1294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3" name="Picture 2">
            <a:extLst>
              <a:ext uri="{FF2B5EF4-FFF2-40B4-BE49-F238E27FC236}">
                <a16:creationId xmlns:a16="http://schemas.microsoft.com/office/drawing/2014/main" id="{8C345D4B-2818-7F46-B944-CA77671DAD11}"/>
              </a:ext>
            </a:extLst>
          </p:cNvPr>
          <p:cNvPicPr>
            <a:picLocks noChangeAspect="1"/>
          </p:cNvPicPr>
          <p:nvPr/>
        </p:nvPicPr>
        <p:blipFill>
          <a:blip r:embed="rId3"/>
          <a:stretch>
            <a:fillRect/>
          </a:stretch>
        </p:blipFill>
        <p:spPr>
          <a:xfrm>
            <a:off x="1097972" y="574625"/>
            <a:ext cx="6815338" cy="381658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NPR</a:t>
            </a:r>
            <a:r>
              <a:rPr lang="en" dirty="0"/>
              <a:t>, where I </a:t>
            </a:r>
            <a:r>
              <a:rPr lang="en-US" dirty="0"/>
              <a:t>make graphics and write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At the end of the term, I’ll bring in some other interesting people working in journalism/data/tech/design.</a:t>
            </a:r>
            <a:endParaRPr sz="3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n-US" sz="1600" dirty="0"/>
              <a:t>* 9a - 9:15a share data stories</a:t>
            </a:r>
          </a:p>
          <a:p>
            <a:pPr marL="0" lvl="0" indent="0">
              <a:lnSpc>
                <a:spcPct val="100000"/>
              </a:lnSpc>
              <a:spcAft>
                <a:spcPts val="1600"/>
              </a:spcAft>
              <a:buNone/>
            </a:pPr>
            <a:r>
              <a:rPr lang="en-US" sz="1600" dirty="0"/>
              <a:t>* 9:15a - 11a lecture</a:t>
            </a:r>
          </a:p>
          <a:p>
            <a:pPr marL="0" lvl="0" indent="0">
              <a:lnSpc>
                <a:spcPct val="100000"/>
              </a:lnSpc>
              <a:spcAft>
                <a:spcPts val="1600"/>
              </a:spcAft>
              <a:buNone/>
            </a:pPr>
            <a:r>
              <a:rPr lang="en-US" sz="1600" dirty="0"/>
              <a:t>* 11a - 12p interactive lesson</a:t>
            </a:r>
          </a:p>
          <a:p>
            <a:pPr marL="0" lvl="0" indent="0">
              <a:lnSpc>
                <a:spcPct val="100000"/>
              </a:lnSpc>
              <a:spcAft>
                <a:spcPts val="1600"/>
              </a:spcAft>
              <a:buNone/>
            </a:pPr>
            <a:r>
              <a:rPr lang="en-US" sz="1600" dirty="0"/>
              <a:t>* 12p introduce assignment 1</a:t>
            </a:r>
          </a:p>
          <a:p>
            <a:pPr marL="0" lvl="0" indent="0">
              <a:lnSpc>
                <a:spcPct val="100000"/>
              </a:lnSpc>
              <a:spcAft>
                <a:spcPts val="1600"/>
              </a:spcAft>
              <a:buNone/>
            </a:pPr>
            <a:r>
              <a:rPr lang="en-US" sz="1600" dirty="0"/>
              <a:t>* 12p - 2p free time (lunch, assignment, office hours)</a:t>
            </a:r>
          </a:p>
          <a:p>
            <a:pPr marL="0" lvl="0" indent="0">
              <a:lnSpc>
                <a:spcPct val="100000"/>
              </a:lnSpc>
              <a:spcAft>
                <a:spcPts val="1600"/>
              </a:spcAft>
              <a:buNone/>
            </a:pPr>
            <a:r>
              <a:rPr lang="en-US" sz="1600" dirty="0"/>
              <a:t>* 2p - 4p lecture</a:t>
            </a:r>
          </a:p>
          <a:p>
            <a:pPr marL="0" lvl="0" indent="0">
              <a:lnSpc>
                <a:spcPct val="100000"/>
              </a:lnSpc>
              <a:spcAft>
                <a:spcPts val="1600"/>
              </a:spcAft>
              <a:buNone/>
            </a:pPr>
            <a:r>
              <a:rPr lang="en-US" sz="1600" dirty="0"/>
              <a:t>* 4p introduce assignment 2</a:t>
            </a:r>
          </a:p>
          <a:p>
            <a:pPr marL="0" lvl="0" indent="0">
              <a:lnSpc>
                <a:spcPct val="100000"/>
              </a:lnSpc>
              <a:spcAft>
                <a:spcPts val="1600"/>
              </a:spcAft>
              <a:buNone/>
            </a:pPr>
            <a:r>
              <a:rPr lang="en-US" sz="1600" dirty="0"/>
              <a:t>* 4p - 5p free time (assignment, office hours, leave early)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a:t>
            </a:r>
            <a:r>
              <a:rPr lang="en" sz="3000" dirty="0"/>
              <a:t>Presenting/storytelling with data</a:t>
            </a:r>
          </a:p>
          <a:p>
            <a:pPr marL="0" lvl="0" indent="0">
              <a:buNone/>
            </a:pPr>
            <a:endParaRPr lang="en" sz="3000" dirty="0"/>
          </a:p>
          <a:p>
            <a:pPr marL="0" lvl="0" indent="0">
              <a:buNone/>
            </a:pPr>
            <a:r>
              <a:rPr lang="en-US" sz="3000" dirty="0"/>
              <a:t>Learn some Tableau</a:t>
            </a:r>
          </a:p>
          <a:p>
            <a:pPr marL="0" lvl="0" indent="0">
              <a:buNone/>
            </a:pPr>
            <a:r>
              <a:rPr lang="en-US" sz="3000" dirty="0"/>
              <a:t>Look at different story forms</a:t>
            </a:r>
            <a:endParaRPr sz="3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Deconstructing stories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the pros did it, and how you can too</a:t>
            </a:r>
          </a:p>
        </p:txBody>
      </p:sp>
    </p:spTree>
    <p:extLst>
      <p:ext uri="{BB962C8B-B14F-4D97-AF65-F5344CB8AC3E}">
        <p14:creationId xmlns:p14="http://schemas.microsoft.com/office/powerpoint/2010/main" val="1888349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 — plus project interviews</a:t>
            </a:r>
            <a:endParaRPr lang="en-US" sz="3000" dirty="0"/>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a:hlinkClick r:id="rId2"/>
              </a:rPr>
              <a:t>https://github.com/shmcminn/AU-data-spring2019</a:t>
            </a:r>
            <a:endParaRPr lang="en-US" dirty="0"/>
          </a:p>
          <a:p>
            <a:pPr marL="114300" indent="0">
              <a:buNone/>
            </a:pPr>
            <a:r>
              <a:rPr lang="en-US" dirty="0"/>
              <a:t>OR</a:t>
            </a:r>
          </a:p>
          <a:p>
            <a:pPr marL="114300" indent="0">
              <a:buNone/>
            </a:pPr>
            <a:r>
              <a:rPr lang="en-US" dirty="0" err="1"/>
              <a:t>shorturl.at</a:t>
            </a:r>
            <a:r>
              <a:rPr lang="en-US" dirty="0"/>
              <a:t>/</a:t>
            </a:r>
            <a:r>
              <a:rPr lang="en-US" dirty="0" err="1"/>
              <a:t>cdQRV</a:t>
            </a:r>
            <a:r>
              <a:rPr lang="en-US" dirty="0"/>
              <a:t> </a:t>
            </a:r>
          </a:p>
          <a:p>
            <a:endParaRPr lang="en-US" dirty="0"/>
          </a:p>
        </p:txBody>
      </p:sp>
    </p:spTree>
    <p:extLst>
      <p:ext uri="{BB962C8B-B14F-4D97-AF65-F5344CB8AC3E}">
        <p14:creationId xmlns:p14="http://schemas.microsoft.com/office/powerpoint/2010/main" val="3326843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1,000</a:t>
            </a:r>
            <a:r>
              <a:rPr lang="en-US" sz="3600" dirty="0"/>
              <a:t>-</a:t>
            </a:r>
            <a:r>
              <a:rPr lang="en" sz="3600" dirty="0"/>
              <a:t>word data story by the end of the quarter. </a:t>
            </a:r>
          </a:p>
          <a:p>
            <a:pPr marL="0" lvl="0" indent="0" rtl="0">
              <a:spcBef>
                <a:spcPts val="0"/>
              </a:spcBef>
              <a:spcAft>
                <a:spcPts val="1600"/>
              </a:spcAft>
              <a:buNone/>
            </a:pPr>
            <a:endParaRPr lang="en" sz="3600" dirty="0"/>
          </a:p>
          <a:p>
            <a:pPr marL="0" indent="0">
              <a:spcAft>
                <a:spcPts val="1600"/>
              </a:spcAft>
              <a:buNone/>
            </a:pPr>
            <a:r>
              <a:rPr lang="en" sz="3600" dirty="0"/>
              <a:t>More info in </a:t>
            </a:r>
            <a:r>
              <a:rPr lang="en-US" sz="3600" dirty="0"/>
              <a:t>finalproject.md file on </a:t>
            </a:r>
            <a:r>
              <a:rPr lang="en-US" sz="3600" dirty="0" err="1"/>
              <a:t>github</a:t>
            </a:r>
            <a:endParaRPr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 not get more than a C on an assignment if there are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are</a:t>
            </a:r>
            <a:r>
              <a:rPr lang="en-US" dirty="0">
                <a:solidFill>
                  <a:srgbClr val="333333"/>
                </a:solidFill>
                <a:highlight>
                  <a:srgbClr val="FFFFFF"/>
                </a:highlight>
              </a:rPr>
              <a:t> </a:t>
            </a:r>
            <a:r>
              <a:rPr lang="en" dirty="0">
                <a:solidFill>
                  <a:srgbClr val="333333"/>
                </a:solidFill>
                <a:highlight>
                  <a:srgbClr val="FFFFFF"/>
                </a:highlight>
              </a:rPr>
              <a:t>unsure.</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asks intern candidates for a link to </a:t>
            </a:r>
            <a:r>
              <a:rPr lang="en" sz="1800" dirty="0" err="1"/>
              <a:t>github</a:t>
            </a:r>
            <a:r>
              <a:rPr lang="en" sz="1800" dirty="0"/>
              <a:t> profile</a:t>
            </a:r>
            <a:endParaRPr sz="1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US" sz="3000" dirty="0">
                <a:highlight>
                  <a:srgbClr val="FFF2CC"/>
                </a:highlight>
              </a:rPr>
              <a:t>AU-data-spring2019 </a:t>
            </a:r>
            <a:r>
              <a:rPr lang="en" sz="3000" dirty="0"/>
              <a:t>(so I can find it easily)</a:t>
            </a:r>
            <a:endParaRPr sz="3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Call your repository </a:t>
            </a:r>
            <a:r>
              <a:rPr lang="en" i="1" dirty="0" err="1"/>
              <a:t>digitalframeworks</a:t>
            </a:r>
            <a:r>
              <a:rPr lang="en-US" i="1" dirty="0"/>
              <a:t>-spring19</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this out</a:t>
            </a:r>
          </a:p>
          <a:p>
            <a:endParaRPr lang="en-US" dirty="0"/>
          </a:p>
          <a:p>
            <a:pPr marL="114300" indent="0">
              <a:buNone/>
            </a:pPr>
            <a:r>
              <a:rPr lang="en-US" dirty="0">
                <a:hlinkClick r:id="rId3"/>
              </a:rPr>
              <a:t>https://forms.gle/X16XvZ7PDbxKnQhu6</a:t>
            </a:r>
            <a:endParaRPr lang="en-US" dirty="0"/>
          </a:p>
          <a:p>
            <a:pPr marL="114300" indent="0">
              <a:buNone/>
            </a:pPr>
            <a:r>
              <a:rPr lang="en-US" dirty="0"/>
              <a:t>OR</a:t>
            </a:r>
          </a:p>
          <a:p>
            <a:pPr marL="114300" indent="0">
              <a:buNone/>
            </a:pPr>
            <a:r>
              <a:rPr lang="en-US" dirty="0" err="1"/>
              <a:t>shorturl.at</a:t>
            </a:r>
            <a:r>
              <a:rPr lang="en-US" dirty="0"/>
              <a:t>/rtJL6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Data-driven Journalism Spring 2020</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pic>
        <p:nvPicPr>
          <p:cNvPr id="5" name="Picture 4" descr="Screen Shot 2018-06-19 at 4.38.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4066"/>
            <a:ext cx="9144000" cy="2144521"/>
          </a:xfrm>
          <a:prstGeom prst="rect">
            <a:avLst/>
          </a:prstGeom>
        </p:spPr>
      </p:pic>
    </p:spTree>
    <p:extLst>
      <p:ext uri="{BB962C8B-B14F-4D97-AF65-F5344CB8AC3E}">
        <p14:creationId xmlns:p14="http://schemas.microsoft.com/office/powerpoint/2010/main" val="3205997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reporter was 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reporter check 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...but the data reporting in stories isn’t always obvious</a:t>
            </a:r>
            <a:endParaRPr sz="2400" dirty="0"/>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Quality</a:t>
            </a:r>
          </a:p>
          <a:p>
            <a:endParaRPr lang="en-US" dirty="0"/>
          </a:p>
          <a:p>
            <a:r>
              <a:rPr lang="en-US" dirty="0"/>
              <a:t>Regardless of the form that the graphic/story takes, was it executed at a high degree of quality? (Rank 1-5, with five excellent.)</a:t>
            </a:r>
          </a:p>
          <a:p>
            <a:pPr marL="285750" indent="-285750">
              <a:buFont typeface="Arial"/>
              <a:buChar char="•"/>
            </a:pPr>
            <a:r>
              <a:rPr lang="en-US" dirty="0"/>
              <a:t>Explain what they did well and areas where improvements could be made. </a:t>
            </a:r>
          </a:p>
          <a:p>
            <a:r>
              <a:rPr lang="en-US" dirty="0"/>
              <a:t>Consider some tasks a data story must 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color (if piece includes graphics)</a:t>
            </a:r>
          </a:p>
          <a:p>
            <a:endParaRPr lang="en-US" b="1" dirty="0"/>
          </a:p>
          <a:p>
            <a:pPr marL="285750" indent="-285750">
              <a:buFont typeface="Arial"/>
              <a:buChar char="•"/>
            </a:pPr>
            <a:r>
              <a:rPr lang="en-US" dirty="0"/>
              <a:t>Based on your knowledge of color and type use, did this person use type (as in typography, fonts) and color to their best purpose?</a:t>
            </a:r>
          </a:p>
          <a:p>
            <a:pPr marL="285750" indent="-285750">
              <a:buFont typeface="Arial"/>
              <a:buChar char="•"/>
            </a:pPr>
            <a:r>
              <a:rPr lang="en-US" dirty="0"/>
              <a:t>For example, did it: </a:t>
            </a:r>
          </a:p>
          <a:p>
            <a:r>
              <a:rPr lang="en-US" dirty="0"/>
              <a:t>	Look like it all belonged together?</a:t>
            </a:r>
          </a:p>
          <a:p>
            <a:r>
              <a:rPr lang="en-US" dirty="0"/>
              <a:t>	Draw your eye first to the most important pieces of information?</a:t>
            </a:r>
          </a:p>
          <a:p>
            <a:r>
              <a:rPr lang="en-US" dirty="0"/>
              <a:t>	Make 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Explain</a:t>
            </a:r>
          </a:p>
          <a:p>
            <a:pPr marL="285750" indent="-285750">
              <a:buFont typeface="Arial"/>
              <a:buChar char="•"/>
            </a:pPr>
            <a:r>
              <a:rPr lang="en-US" dirty="0"/>
              <a:t>Color (1-5)</a:t>
            </a:r>
          </a:p>
          <a:p>
            <a:r>
              <a:rPr lang="en-US" dirty="0"/>
              <a:t>	Explain</a:t>
            </a:r>
          </a:p>
        </p:txBody>
      </p:sp>
    </p:spTree>
    <p:extLst>
      <p:ext uri="{BB962C8B-B14F-4D97-AF65-F5344CB8AC3E}">
        <p14:creationId xmlns:p14="http://schemas.microsoft.com/office/powerpoint/2010/main" val="13447632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b="1" dirty="0"/>
              <a:t>Objective: 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visual or story 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p>
        </p:txBody>
      </p:sp>
    </p:spTree>
    <p:extLst>
      <p:ext uri="{BB962C8B-B14F-4D97-AF65-F5344CB8AC3E}">
        <p14:creationId xmlns:p14="http://schemas.microsoft.com/office/powerpoint/2010/main" val="24906074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33157</TotalTime>
  <Words>3710</Words>
  <Application>Microsoft Macintosh PowerPoint</Application>
  <PresentationFormat>On-screen Show (16:9)</PresentationFormat>
  <Paragraphs>337</Paragraphs>
  <Slides>97</Slides>
  <Notes>92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97</vt:i4>
      </vt:variant>
    </vt:vector>
  </HeadingPairs>
  <TitlesOfParts>
    <vt:vector size="102" baseType="lpstr">
      <vt:lpstr>Arial</vt:lpstr>
      <vt:lpstr>Alfa Slab One</vt:lpstr>
      <vt:lpstr>Proxima Nova</vt:lpstr>
      <vt:lpstr>Simple Light</vt:lpstr>
      <vt:lpstr>Gameday</vt:lpstr>
      <vt:lpstr>Data-Driven Journalism</vt:lpstr>
      <vt:lpstr>Intros</vt:lpstr>
      <vt:lpstr>Digital Frameworks?</vt:lpstr>
      <vt:lpstr>When we think about data...</vt:lpstr>
      <vt:lpstr>PowerPoint Presentation</vt:lpstr>
      <vt:lpstr>PowerPoint Presentation</vt:lpstr>
      <vt:lpstr>PowerPoint Presentation</vt:lpstr>
      <vt:lpstr>PowerPoint Presentation</vt:lpstr>
      <vt:lpstr>...but the data reporting in stories isn’t always obvious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Microsoft Office User</cp:lastModifiedBy>
  <cp:revision>55</cp:revision>
  <dcterms:modified xsi:type="dcterms:W3CDTF">2020-01-16T21:36:07Z</dcterms:modified>
</cp:coreProperties>
</file>